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74" r:id="rId12"/>
    <p:sldId id="273" r:id="rId13"/>
    <p:sldId id="275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BE2"/>
    <a:srgbClr val="D993D1"/>
    <a:srgbClr val="A5AB55"/>
    <a:srgbClr val="F6F6F6"/>
    <a:srgbClr val="71B06E"/>
    <a:srgbClr val="69B5B5"/>
    <a:srgbClr val="57C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E3075-88E6-4E33-B643-DE62C2A3C666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98E27-C445-43C4-B500-5D915D5B79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08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513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98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03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40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559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34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891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964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49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34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rgbClr val="E7BBE2">
                <a:lumMod val="90000"/>
                <a:lumOff val="10000"/>
              </a:srgbClr>
            </a:gs>
            <a:gs pos="47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7A34C-BB74-4875-A0BC-E0DB9900EE30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CE9D3-66D1-453C-A29B-E0132E1776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7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90196"/>
            <a:ext cx="9144000" cy="9578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Криптография </a:t>
            </a:r>
            <a:b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математика</a:t>
            </a:r>
          </a:p>
        </p:txBody>
      </p:sp>
    </p:spTree>
    <p:extLst>
      <p:ext uri="{BB962C8B-B14F-4D97-AF65-F5344CB8AC3E}">
        <p14:creationId xmlns:p14="http://schemas.microsoft.com/office/powerpoint/2010/main" val="157407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174211"/>
            <a:ext cx="7886700" cy="1325563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Двоичная система счисления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84774" y="1499771"/>
            <a:ext cx="8822452" cy="245977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1111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Т.е. 1111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1*2^3 + 1*2^2 + 1*2^1 + 1*2^0 = 15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(10)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1001010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Т.е. 1001010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1*2^6 + 0*2^5 + 0*2^4 + 1*2^3 + 0*2^2 + 1*2^1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+ 0*2^0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(10)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6646" y="3624650"/>
            <a:ext cx="4696773" cy="313216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1920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8674"/>
            <a:ext cx="10515600" cy="836023"/>
          </a:xfrm>
        </p:spPr>
        <p:txBody>
          <a:bodyPr/>
          <a:lstStyle/>
          <a:p>
            <a:pPr algn="ctr"/>
            <a:r>
              <a:rPr lang="ru-RU" b="1" dirty="0" smtClean="0"/>
              <a:t>Решетка </a:t>
            </a:r>
            <a:r>
              <a:rPr lang="ru-RU" b="1" dirty="0" err="1" smtClean="0"/>
              <a:t>Кардано</a:t>
            </a:r>
            <a:endParaRPr lang="ru-RU" b="1" dirty="0"/>
          </a:p>
        </p:txBody>
      </p:sp>
      <p:pic>
        <p:nvPicPr>
          <p:cNvPr id="1026" name="Picture 2" descr="Решётка Кардано — Википедия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60" y="1119683"/>
            <a:ext cx="2447109" cy="231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630" y="3913457"/>
            <a:ext cx="58086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02122"/>
                </a:solidFill>
                <a:latin typeface="Arial" panose="020B0604020202020204" pitchFamily="34" charset="0"/>
              </a:rPr>
              <a:t>Решётка </a:t>
            </a:r>
            <a:r>
              <a:rPr lang="ru-RU" b="1" dirty="0" err="1">
                <a:solidFill>
                  <a:srgbClr val="202122"/>
                </a:solidFill>
                <a:latin typeface="Arial" panose="020B0604020202020204" pitchFamily="34" charset="0"/>
              </a:rPr>
              <a:t>Кардано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 — исторически первая </a:t>
            </a:r>
            <a:r>
              <a:rPr lang="ru-RU" dirty="0">
                <a:latin typeface="Arial" panose="020B0604020202020204" pitchFamily="34" charset="0"/>
              </a:rPr>
              <a:t>известная шифровальная решётка, трафарет, </a:t>
            </a:r>
            <a:r>
              <a:rPr lang="ru-RU" dirty="0" smtClean="0">
                <a:latin typeface="Arial" panose="020B0604020202020204" pitchFamily="34" charset="0"/>
              </a:rPr>
              <a:t>применявшийся для</a:t>
            </a:r>
            <a:r>
              <a:rPr lang="ru-RU" dirty="0">
                <a:latin typeface="Arial" panose="020B0604020202020204" pitchFamily="34" charset="0"/>
              </a:rPr>
              <a:t> шифрования и дешифрования, выполненный в форме прямоугольной (чаще всего — квадратной) таблицы-карточки, часть ячеек которых вырезана, и через которые наносился </a:t>
            </a:r>
            <a:r>
              <a:rPr lang="ru-RU" dirty="0" err="1" smtClean="0">
                <a:latin typeface="Arial" panose="020B0604020202020204" pitchFamily="34" charset="0"/>
              </a:rPr>
              <a:t>шифротекст</a:t>
            </a:r>
            <a:r>
              <a:rPr lang="ru-RU" dirty="0" smtClean="0"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3537990"/>
            <a:ext cx="58782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333333"/>
                </a:solidFill>
                <a:latin typeface="-apple-system"/>
              </a:rPr>
              <a:t>Джероламо</a:t>
            </a:r>
            <a:r>
              <a:rPr lang="ru-RU" b="1" dirty="0">
                <a:solidFill>
                  <a:srgbClr val="333333"/>
                </a:solidFill>
                <a:latin typeface="-apple-system"/>
              </a:rPr>
              <a:t> </a:t>
            </a:r>
            <a:r>
              <a:rPr lang="ru-RU" b="1" dirty="0" err="1" smtClean="0">
                <a:solidFill>
                  <a:srgbClr val="333333"/>
                </a:solidFill>
                <a:latin typeface="-apple-system"/>
              </a:rPr>
              <a:t>Кардано</a:t>
            </a:r>
            <a:endParaRPr lang="ru-RU" b="1" dirty="0" smtClean="0">
              <a:solidFill>
                <a:srgbClr val="333333"/>
              </a:solidFill>
              <a:latin typeface="-apple-system"/>
            </a:endParaRPr>
          </a:p>
          <a:p>
            <a:pPr algn="ctr"/>
            <a:endParaRPr lang="ru-RU" b="1" dirty="0" smtClean="0">
              <a:solidFill>
                <a:srgbClr val="333333"/>
              </a:solidFill>
              <a:latin typeface="-apple-system"/>
            </a:endParaRPr>
          </a:p>
          <a:p>
            <a:pPr algn="just"/>
            <a:r>
              <a:rPr lang="ru-RU" dirty="0" smtClean="0">
                <a:latin typeface="-apple-system"/>
              </a:rPr>
              <a:t>Итальянский </a:t>
            </a:r>
            <a:r>
              <a:rPr lang="ru-RU" dirty="0">
                <a:latin typeface="-apple-system"/>
              </a:rPr>
              <a:t>математик, инженер, философ, медик и астролог. В его честь </a:t>
            </a:r>
            <a:r>
              <a:rPr lang="ru-RU" dirty="0" smtClean="0">
                <a:latin typeface="-apple-system"/>
              </a:rPr>
              <a:t>названы формулы </a:t>
            </a:r>
            <a:r>
              <a:rPr lang="ru-RU" dirty="0">
                <a:latin typeface="-apple-system"/>
              </a:rPr>
              <a:t>решения кубического уравнения, карданов подвес и карданный вал. </a:t>
            </a:r>
            <a:endParaRPr lang="ru-RU" dirty="0" smtClean="0">
              <a:latin typeface="-apple-system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480" y="1114697"/>
            <a:ext cx="3489960" cy="2326640"/>
          </a:xfrm>
          <a:prstGeom prst="rect">
            <a:avLst/>
          </a:prstGeom>
        </p:spPr>
      </p:pic>
      <p:pic>
        <p:nvPicPr>
          <p:cNvPr id="1030" name="Picture 6" descr="Карданный вал: ключевые функции, устройство и некоторые неисправности |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462" y="5388970"/>
            <a:ext cx="1889760" cy="111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386352" y="5548342"/>
            <a:ext cx="35008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5F6368"/>
                </a:solidFill>
                <a:latin typeface="arial" panose="020B0604020202020204" pitchFamily="34" charset="0"/>
              </a:rPr>
              <a:t>Карданный вал</a:t>
            </a:r>
            <a:r>
              <a:rPr lang="ru-RU" sz="1600" dirty="0">
                <a:solidFill>
                  <a:srgbClr val="4D5156"/>
                </a:solidFill>
                <a:latin typeface="arial" panose="020B0604020202020204" pitchFamily="34" charset="0"/>
              </a:rPr>
              <a:t> предназначен для передачи крутящего усилия от двигателя к колёсам.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99066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439" y="304170"/>
            <a:ext cx="3352800" cy="56132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Криптограф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0066" y="865499"/>
            <a:ext cx="500404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Tahoma" panose="020B0604030504040204" pitchFamily="34" charset="0"/>
              </a:rPr>
              <a:t>	</a:t>
            </a:r>
            <a:r>
              <a:rPr lang="ru-RU" dirty="0" err="1" smtClean="0">
                <a:solidFill>
                  <a:srgbClr val="000000"/>
                </a:solidFill>
                <a:latin typeface="Tahoma" panose="020B0604030504040204" pitchFamily="34" charset="0"/>
              </a:rPr>
              <a:t>Криптографом</a:t>
            </a:r>
            <a:r>
              <a:rPr lang="ru-RU" dirty="0" smtClean="0">
                <a:solidFill>
                  <a:srgbClr val="000000"/>
                </a:solidFill>
                <a:latin typeface="Tahoma" panose="020B060403050404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называют человека, который владеет криптографией – искусством создания и разгадки таких сложных шифров, которые невозможно понять без знания алгоритма зашифровки</a:t>
            </a:r>
            <a:r>
              <a:rPr lang="ru-RU" dirty="0" smtClean="0">
                <a:solidFill>
                  <a:srgbClr val="000000"/>
                </a:solidFill>
                <a:latin typeface="Tahoma" panose="020B0604030504040204" pitchFamily="34" charset="0"/>
              </a:rPr>
              <a:t>.</a:t>
            </a:r>
          </a:p>
          <a:p>
            <a:pPr algn="just"/>
            <a:r>
              <a:rPr lang="ru-RU" dirty="0" smtClean="0"/>
              <a:t>	Говорят</a:t>
            </a:r>
            <a:r>
              <a:rPr lang="ru-RU" dirty="0"/>
              <a:t>, что шифры существовали ещё в Древнем Риме, но всерьёз ими увлеклись только в Средние века. Тогда-то и появились настоящие </a:t>
            </a:r>
            <a:r>
              <a:rPr lang="ru-RU" dirty="0" err="1"/>
              <a:t>криптографы</a:t>
            </a:r>
            <a:r>
              <a:rPr lang="ru-RU" dirty="0"/>
              <a:t> – такие, как итальянский математик Джироламо </a:t>
            </a:r>
            <a:r>
              <a:rPr lang="ru-RU" dirty="0" err="1"/>
              <a:t>Кардано</a:t>
            </a:r>
            <a:r>
              <a:rPr lang="ru-RU" dirty="0"/>
              <a:t>.</a:t>
            </a:r>
          </a:p>
          <a:p>
            <a:pPr algn="just"/>
            <a:r>
              <a:rPr lang="ru-RU" dirty="0" smtClean="0"/>
              <a:t>	В </a:t>
            </a:r>
            <a:r>
              <a:rPr lang="ru-RU" dirty="0"/>
              <a:t>1550 году этот учёный изобрёл способ шифрования под названием «Решётка </a:t>
            </a:r>
            <a:r>
              <a:rPr lang="ru-RU" dirty="0" err="1"/>
              <a:t>Кардано</a:t>
            </a:r>
            <a:r>
              <a:rPr lang="ru-RU" dirty="0"/>
              <a:t>». Итальянец прятал секретные послания в обычных письмах. Скрытый текст можно было прочитать, наложив на письмо специальный трафарет – нужные слова появлялись в прорезях. Другой житель Италии выдумал «шифр </a:t>
            </a:r>
            <a:r>
              <a:rPr lang="ru-RU" dirty="0" err="1"/>
              <a:t>Виженера</a:t>
            </a:r>
            <a:r>
              <a:rPr lang="ru-RU" dirty="0"/>
              <a:t>» – метод шифрования с помощью ключевого слова, который </a:t>
            </a:r>
            <a:r>
              <a:rPr lang="ru-RU" dirty="0" smtClean="0"/>
              <a:t>вплоть  </a:t>
            </a:r>
            <a:r>
              <a:rPr lang="ru-RU" dirty="0"/>
              <a:t>до 19 века считали неподдающимся взлому.</a:t>
            </a:r>
          </a:p>
          <a:p>
            <a:endParaRPr lang="en-US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47360" y="86549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По-настоящему криптография и </a:t>
            </a:r>
            <a:r>
              <a:rPr lang="ru-RU" dirty="0" err="1">
                <a:solidFill>
                  <a:srgbClr val="000000"/>
                </a:solidFill>
                <a:latin typeface="Tahoma" panose="020B0604030504040204" pitchFamily="34" charset="0"/>
              </a:rPr>
              <a:t>криптографы</a:t>
            </a:r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 проявили себя в двадцатом веке. Уже во время Первой мировой войны немцы экспериментировали с созданием самых невероятных шифров, а к началу Второй мировой в Германии изобрели легендарную шифровальную машину под названием «</a:t>
            </a:r>
            <a:r>
              <a:rPr lang="ru-RU" dirty="0" err="1">
                <a:solidFill>
                  <a:srgbClr val="000000"/>
                </a:solidFill>
                <a:latin typeface="Tahoma" panose="020B0604030504040204" pitchFamily="34" charset="0"/>
              </a:rPr>
              <a:t>Энигма</a:t>
            </a:r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». Взломать её удалось только благодаря </a:t>
            </a:r>
            <a:r>
              <a:rPr lang="ru-RU" dirty="0" err="1">
                <a:solidFill>
                  <a:srgbClr val="000000"/>
                </a:solidFill>
                <a:latin typeface="Tahoma" panose="020B0604030504040204" pitchFamily="34" charset="0"/>
              </a:rPr>
              <a:t>криптографу</a:t>
            </a:r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 Алану Тьюрингу – он внёс огромный вклад в разработку </a:t>
            </a:r>
            <a:r>
              <a:rPr lang="ru-RU" dirty="0" err="1">
                <a:solidFill>
                  <a:srgbClr val="000000"/>
                </a:solidFill>
                <a:latin typeface="Tahoma" panose="020B0604030504040204" pitchFamily="34" charset="0"/>
              </a:rPr>
              <a:t>дешифровальной</a:t>
            </a:r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 машины, которая смогла рассекретить все сообщения немцев.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071" y="3819316"/>
            <a:ext cx="2954058" cy="2403013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6517148" y="304170"/>
            <a:ext cx="3352800" cy="5613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Криптография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56129" y="3727821"/>
            <a:ext cx="37737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Чтобы стать </a:t>
            </a:r>
            <a:r>
              <a:rPr lang="ru-RU" dirty="0" err="1">
                <a:solidFill>
                  <a:srgbClr val="000000"/>
                </a:solidFill>
                <a:latin typeface="Tahoma" panose="020B0604030504040204" pitchFamily="34" charset="0"/>
              </a:rPr>
              <a:t>криптографом</a:t>
            </a:r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, нужно быть внимательным и хорошо знать математику. Освоить эту профессию можно в Институте криптографии, связи и информатики (ИКСИ) Академии ФСБ России и в МГТУ имени </a:t>
            </a:r>
            <a:r>
              <a:rPr lang="ru-RU" dirty="0" smtClean="0">
                <a:solidFill>
                  <a:srgbClr val="000000"/>
                </a:solidFill>
                <a:latin typeface="Tahoma" panose="020B0604030504040204" pitchFamily="34" charset="0"/>
              </a:rPr>
              <a:t>Баумана (факультет </a:t>
            </a:r>
            <a:r>
              <a:rPr lang="ru-RU" dirty="0">
                <a:solidFill>
                  <a:srgbClr val="000000"/>
                </a:solidFill>
                <a:latin typeface="Tahoma" panose="020B0604030504040204" pitchFamily="34" charset="0"/>
              </a:rPr>
              <a:t>«Информатика и системы управления»).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58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информационной безопасности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6503" y="1416322"/>
            <a:ext cx="6677296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1600" b="1" dirty="0" smtClean="0">
                <a:solidFill>
                  <a:srgbClr val="1A405E"/>
                </a:solidFill>
                <a:latin typeface="Montserrat"/>
              </a:rPr>
              <a:t>Специалист</a:t>
            </a:r>
            <a:r>
              <a:rPr lang="en-US" sz="1600" b="1" dirty="0" smtClean="0">
                <a:solidFill>
                  <a:srgbClr val="1A405E"/>
                </a:solidFill>
                <a:latin typeface="Montserrat"/>
              </a:rPr>
              <a:t> </a:t>
            </a:r>
            <a:r>
              <a:rPr lang="ru-RU" sz="1600" b="1" dirty="0">
                <a:solidFill>
                  <a:srgbClr val="1A405E"/>
                </a:solidFill>
                <a:latin typeface="Montserrat"/>
              </a:rPr>
              <a:t>по информационной безопасности</a:t>
            </a:r>
            <a:r>
              <a:rPr lang="ru-RU" sz="1600" dirty="0">
                <a:solidFill>
                  <a:srgbClr val="1A405E"/>
                </a:solidFill>
                <a:latin typeface="Montserrat"/>
              </a:rPr>
              <a:t> обеспечивает конфиденциальность данных, предотвращает утечку или несанкционированный доступ к информации, принимает непосредственное участие в создании системы защиты информации, ее аудите и мониторинге, анализирует информационные риски, разрабатывает и внедряет мероприятия по их предотвращению. В его компетенцию также входит установка, настройка и сопровождение технических средств защиты информации.</a:t>
            </a:r>
            <a:endParaRPr lang="en-US" sz="1600" dirty="0">
              <a:solidFill>
                <a:srgbClr val="1A405E"/>
              </a:solidFill>
              <a:latin typeface="Montserrat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ru-RU" sz="1600" dirty="0">
                <a:solidFill>
                  <a:srgbClr val="1A405E"/>
                </a:solidFill>
                <a:latin typeface="Montserrat"/>
              </a:rPr>
              <a:t>Защита информации в сфере IT считается высшим профессиональным уровнем. В условиях жесткой конкурентной борьбы современные компании вынуждены уделять повышенное внимание сохранности данных. В связи с этим возрастает роль специалистов по информационной </a:t>
            </a:r>
            <a:r>
              <a:rPr lang="ru-RU" sz="1600" dirty="0" smtClean="0">
                <a:solidFill>
                  <a:srgbClr val="1A405E"/>
                </a:solidFill>
                <a:latin typeface="Montserrat"/>
              </a:rPr>
              <a:t>безопасности.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45" y="1616393"/>
            <a:ext cx="4502013" cy="26333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12" y="4490492"/>
            <a:ext cx="4471346" cy="2218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01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7675" y="1366578"/>
            <a:ext cx="7285054" cy="2522137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pPr algn="ctr"/>
            <a:r>
              <a:rPr lang="ru-RU" sz="6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algn="ctr"/>
            <a:r>
              <a:rPr lang="ru-RU" sz="6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8565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0" y="1825629"/>
            <a:ext cx="9144000" cy="307392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Выяснить, каким образом математика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с криптографией и созданием криптографических шифров</a:t>
            </a:r>
          </a:p>
        </p:txBody>
      </p:sp>
    </p:spTree>
    <p:extLst>
      <p:ext uri="{BB962C8B-B14F-4D97-AF65-F5344CB8AC3E}">
        <p14:creationId xmlns:p14="http://schemas.microsoft.com/office/powerpoint/2010/main" val="100187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0911" y="3036817"/>
            <a:ext cx="7502237" cy="784366"/>
          </a:xfrm>
          <a:solidFill>
            <a:schemeClr val="accent2">
              <a:lumMod val="50000"/>
            </a:schemeClr>
          </a:solidFill>
        </p:spPr>
        <p:txBody>
          <a:bodyPr>
            <a:noAutofit/>
          </a:bodyPr>
          <a:lstStyle/>
          <a:p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444452" y="1625491"/>
            <a:ext cx="9507186" cy="2123658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изучает наука</a:t>
            </a:r>
          </a:p>
          <a:p>
            <a:pPr algn="ctr"/>
            <a:r>
              <a:rPr lang="ru-RU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«криптография»?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55560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2650" y="54292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Шифр Цезаря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367" y="2118168"/>
            <a:ext cx="11586258" cy="21624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34185" y="4504814"/>
            <a:ext cx="6523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Шифр со сдвигом вправо на 3 буквы</a:t>
            </a:r>
          </a:p>
        </p:txBody>
      </p:sp>
    </p:spTree>
    <p:extLst>
      <p:ext uri="{BB962C8B-B14F-4D97-AF65-F5344CB8AC3E}">
        <p14:creationId xmlns:p14="http://schemas.microsoft.com/office/powerpoint/2010/main" val="193978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3037" y="17421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 Энея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367" y="1777091"/>
            <a:ext cx="11601323" cy="26313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5359" y="4685757"/>
            <a:ext cx="64893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Линейка Энея – криптографический инструмент, реализующий шифр замены.</a:t>
            </a:r>
          </a:p>
        </p:txBody>
      </p:sp>
    </p:spTree>
    <p:extLst>
      <p:ext uri="{BB962C8B-B14F-4D97-AF65-F5344CB8AC3E}">
        <p14:creationId xmlns:p14="http://schemas.microsoft.com/office/powerpoint/2010/main" val="6118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892" y="13676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Шифр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Сциталла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749" y="1462331"/>
            <a:ext cx="5566870" cy="26932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4456" y="3889106"/>
            <a:ext cx="5902744" cy="28503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92754" y="1999661"/>
            <a:ext cx="272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шифрования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3068" y="4837239"/>
            <a:ext cx="3097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дешифровки</a:t>
            </a:r>
          </a:p>
        </p:txBody>
      </p:sp>
    </p:spTree>
    <p:extLst>
      <p:ext uri="{BB962C8B-B14F-4D97-AF65-F5344CB8AC3E}">
        <p14:creationId xmlns:p14="http://schemas.microsoft.com/office/powerpoint/2010/main" val="14060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Диск Энея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2594" y="1579648"/>
            <a:ext cx="5386087" cy="5110520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101" y="1556431"/>
            <a:ext cx="5026305" cy="510993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7250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6952" y="200968"/>
            <a:ext cx="7978391" cy="909574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Полибия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8728274"/>
              </p:ext>
            </p:extLst>
          </p:nvPr>
        </p:nvGraphicFramePr>
        <p:xfrm>
          <a:off x="616867" y="1360521"/>
          <a:ext cx="5945978" cy="5364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8066"/>
                <a:gridCol w="849652"/>
                <a:gridCol w="849652"/>
                <a:gridCol w="849652"/>
                <a:gridCol w="849652"/>
                <a:gridCol w="849652"/>
                <a:gridCol w="849652"/>
              </a:tblGrid>
              <a:tr h="77054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5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5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5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5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5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Ъ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6563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58177" y="2049222"/>
            <a:ext cx="422025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Сообщение: криптография.</a:t>
            </a:r>
          </a:p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Шифротекст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62-63-42-53-24-43-41-</a:t>
            </a:r>
          </a:p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63-11-44-42-36</a:t>
            </a:r>
          </a:p>
        </p:txBody>
      </p:sp>
    </p:spTree>
    <p:extLst>
      <p:ext uri="{BB962C8B-B14F-4D97-AF65-F5344CB8AC3E}">
        <p14:creationId xmlns:p14="http://schemas.microsoft.com/office/powerpoint/2010/main" val="37738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84435"/>
            <a:ext cx="9144000" cy="916089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Шифр по стихотворению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616297"/>
              </p:ext>
            </p:extLst>
          </p:nvPr>
        </p:nvGraphicFramePr>
        <p:xfrm>
          <a:off x="1169046" y="1795257"/>
          <a:ext cx="9896354" cy="4988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767"/>
                <a:gridCol w="372767"/>
                <a:gridCol w="372767"/>
                <a:gridCol w="372767"/>
                <a:gridCol w="372767"/>
                <a:gridCol w="372767"/>
                <a:gridCol w="372767"/>
                <a:gridCol w="371720"/>
                <a:gridCol w="371720"/>
                <a:gridCol w="371720"/>
                <a:gridCol w="392662"/>
                <a:gridCol w="449207"/>
                <a:gridCol w="445015"/>
                <a:gridCol w="445015"/>
                <a:gridCol w="446064"/>
                <a:gridCol w="445015"/>
                <a:gridCol w="445015"/>
                <a:gridCol w="445015"/>
                <a:gridCol w="446064"/>
                <a:gridCol w="445015"/>
                <a:gridCol w="445015"/>
                <a:gridCol w="445015"/>
                <a:gridCol w="446064"/>
                <a:gridCol w="431644"/>
              </a:tblGrid>
              <a:tr h="9977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988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ё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951095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110052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«5 1, 1 6, 1 9, 2 10, 5 15, 7 16, 1 4, 2 14, 3 14, 8 1, 7 21, 6 2, 6 9» </a:t>
            </a:r>
          </a:p>
        </p:txBody>
      </p:sp>
    </p:spTree>
    <p:extLst>
      <p:ext uri="{BB962C8B-B14F-4D97-AF65-F5344CB8AC3E}">
        <p14:creationId xmlns:p14="http://schemas.microsoft.com/office/powerpoint/2010/main" val="259335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8075</TotalTime>
  <Words>539</Words>
  <Application>Microsoft Office PowerPoint</Application>
  <PresentationFormat>Широкоэкранный</PresentationFormat>
  <Paragraphs>314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-apple-system</vt:lpstr>
      <vt:lpstr>Arial</vt:lpstr>
      <vt:lpstr>Arial</vt:lpstr>
      <vt:lpstr>Calibri</vt:lpstr>
      <vt:lpstr>Calibri Light</vt:lpstr>
      <vt:lpstr>Montserrat</vt:lpstr>
      <vt:lpstr>Tahoma</vt:lpstr>
      <vt:lpstr>Times New Roman</vt:lpstr>
      <vt:lpstr>Тема Office</vt:lpstr>
      <vt:lpstr>Криптография  и математика</vt:lpstr>
      <vt:lpstr>Цель:</vt:lpstr>
      <vt:lpstr>Презентация PowerPoint</vt:lpstr>
      <vt:lpstr>Шифр Цезаря</vt:lpstr>
      <vt:lpstr>Линейка Энея</vt:lpstr>
      <vt:lpstr>Шифр Сциталла</vt:lpstr>
      <vt:lpstr>Диск Энея</vt:lpstr>
      <vt:lpstr>Квадрат Полибия</vt:lpstr>
      <vt:lpstr>Шифр по стихотворению</vt:lpstr>
      <vt:lpstr>Двоичная система счисления</vt:lpstr>
      <vt:lpstr>Решетка Кардано</vt:lpstr>
      <vt:lpstr>Криптограф</vt:lpstr>
      <vt:lpstr>Специалист  по информационной безопасности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Достопримечательности Лондона</dc:title>
  <dc:creator>Пользователь Windows</dc:creator>
  <cp:lastModifiedBy>user</cp:lastModifiedBy>
  <cp:revision>70</cp:revision>
  <dcterms:created xsi:type="dcterms:W3CDTF">2018-12-11T14:24:32Z</dcterms:created>
  <dcterms:modified xsi:type="dcterms:W3CDTF">2023-02-03T20:33:31Z</dcterms:modified>
</cp:coreProperties>
</file>